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89" r:id="rId2"/>
    <p:sldId id="262" r:id="rId3"/>
    <p:sldId id="302" r:id="rId4"/>
    <p:sldId id="314" r:id="rId5"/>
    <p:sldId id="312" r:id="rId6"/>
    <p:sldId id="31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7C"/>
    <a:srgbClr val="000000"/>
    <a:srgbClr val="419BD3"/>
    <a:srgbClr val="009ACE"/>
    <a:srgbClr val="E4F2F8"/>
    <a:srgbClr val="D1E7EF"/>
    <a:srgbClr val="BFE0EE"/>
    <a:srgbClr val="C00D1E"/>
    <a:srgbClr val="838383"/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1"/>
    <p:restoredTop sz="84582" autoAdjust="0"/>
  </p:normalViewPr>
  <p:slideViewPr>
    <p:cSldViewPr snapToGrid="0" snapToObjects="1">
      <p:cViewPr varScale="1">
        <p:scale>
          <a:sx n="88" d="100"/>
          <a:sy n="88" d="100"/>
        </p:scale>
        <p:origin x="50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7" d="100"/>
          <a:sy n="157" d="100"/>
        </p:scale>
        <p:origin x="5640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customXml" Target="../customXml/item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27AE7-EBBA-3B46-A62D-A1FCCBD82C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06565-0B3A-F54D-A0F8-00B9C7B200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31DBD-9FD6-6A45-9ABB-BCA8406B2010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696465-4202-D948-9244-A3AA3C3692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214B0-EA45-EE40-AB13-4AA29EA130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7C5F-33A9-AC45-8974-CE26FF22D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88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4AA41-EF54-314A-80EC-C2E05FA693EE}" type="datetimeFigureOut">
              <a:rPr lang="en-US" smtClean="0"/>
              <a:t>3/6/2023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234C94-B050-584A-A843-DB9969545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02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6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79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072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825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228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4EA7E-1DB2-EC43-8BF6-7C9408FCE687}"/>
              </a:ext>
            </a:extLst>
          </p:cNvPr>
          <p:cNvSpPr txBox="1"/>
          <p:nvPr userDrawn="1"/>
        </p:nvSpPr>
        <p:spPr>
          <a:xfrm>
            <a:off x="11245174" y="6310009"/>
            <a:ext cx="583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94000DE4-E59E-D941-A73A-4F15C03D18BA}" type="slidenum">
              <a:rPr lang="en-US" sz="1400" b="0" i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‹#›</a:t>
            </a:fld>
            <a:endParaRPr lang="en-US" sz="1400" b="0" i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975DF16-5712-5B4F-83C4-2C7B0C15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9225A-8E8C-C14A-8BB7-A675BDF75A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841770"/>
            <a:ext cx="11360359" cy="434502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>
                <a:solidFill>
                  <a:srgbClr val="838383"/>
                </a:solidFill>
              </a:defRPr>
            </a:lvl2pPr>
            <a:lvl3pPr>
              <a:defRPr sz="1600">
                <a:solidFill>
                  <a:srgbClr val="838383"/>
                </a:solidFill>
              </a:defRPr>
            </a:lvl3pPr>
            <a:lvl4pPr>
              <a:defRPr sz="1400">
                <a:solidFill>
                  <a:srgbClr val="838383"/>
                </a:solidFill>
              </a:defRPr>
            </a:lvl4pPr>
            <a:lvl5pPr>
              <a:defRPr sz="1400">
                <a:solidFill>
                  <a:srgbClr val="83838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242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AA5899-5BCF-B446-A5F3-24E28B55DA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050FBA-E366-5946-9789-3C67C925F7EE}"/>
              </a:ext>
            </a:extLst>
          </p:cNvPr>
          <p:cNvSpPr/>
          <p:nvPr userDrawn="1"/>
        </p:nvSpPr>
        <p:spPr>
          <a:xfrm>
            <a:off x="0" y="0"/>
            <a:ext cx="12192000" cy="324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0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89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-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15439"/>
            <a:ext cx="6619875" cy="590931"/>
          </a:xfrm>
        </p:spPr>
        <p:txBody>
          <a:bodyPr wrap="square" lIns="0" anchor="t" anchorCtr="0">
            <a:sp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21841"/>
            <a:ext cx="6619875" cy="397032"/>
          </a:xfrm>
        </p:spPr>
        <p:txBody>
          <a:bodyPr wrap="square" lIns="0">
            <a:sp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A080-78C5-4619-8034-58D59B56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025" y="6356350"/>
            <a:ext cx="31559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[FOOTER TEXT GOES HERE]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24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A2E7FE-C0CB-8A49-BB89-B8B0F4AE6B09}"/>
              </a:ext>
            </a:extLst>
          </p:cNvPr>
          <p:cNvSpPr/>
          <p:nvPr userDrawn="1"/>
        </p:nvSpPr>
        <p:spPr>
          <a:xfrm>
            <a:off x="0" y="0"/>
            <a:ext cx="2055377" cy="6846725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37" t="7433" r="37" b="2066"/>
          <a:stretch/>
        </p:blipFill>
        <p:spPr>
          <a:xfrm>
            <a:off x="1905005" y="8092"/>
            <a:ext cx="10286995" cy="684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14093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29988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842EC-47B6-134C-A69F-A19DDE80BCBF}"/>
              </a:ext>
            </a:extLst>
          </p:cNvPr>
          <p:cNvSpPr/>
          <p:nvPr userDrawn="1"/>
        </p:nvSpPr>
        <p:spPr>
          <a:xfrm>
            <a:off x="1865888" y="3183"/>
            <a:ext cx="10326112" cy="255761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47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ection Divider-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F31C49-C0D7-204F-8E26-925085D346BF}"/>
              </a:ext>
            </a:extLst>
          </p:cNvPr>
          <p:cNvSpPr/>
          <p:nvPr userDrawn="1"/>
        </p:nvSpPr>
        <p:spPr>
          <a:xfrm>
            <a:off x="0" y="0"/>
            <a:ext cx="2905041" cy="6857998"/>
          </a:xfrm>
          <a:prstGeom prst="rect">
            <a:avLst/>
          </a:prstGeom>
          <a:solidFill>
            <a:srgbClr val="A13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3" t="7127" r="13759"/>
          <a:stretch/>
        </p:blipFill>
        <p:spPr>
          <a:xfrm>
            <a:off x="2827360" y="0"/>
            <a:ext cx="93646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02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9F179-20F8-A64C-9AF4-48C4EC39F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AB2A6-A7B6-E342-912C-107D9BB81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727" y="1825625"/>
            <a:ext cx="113603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BE687-0F05-F848-8D8D-351C6D44A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10312"/>
            <a:ext cx="3155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51438D-2267-B84B-B0A9-82777966F6E8}"/>
              </a:ext>
            </a:extLst>
          </p:cNvPr>
          <p:cNvSpPr/>
          <p:nvPr/>
        </p:nvSpPr>
        <p:spPr>
          <a:xfrm>
            <a:off x="0" y="0"/>
            <a:ext cx="12192000" cy="181669"/>
          </a:xfrm>
          <a:prstGeom prst="rect">
            <a:avLst/>
          </a:prstGeom>
          <a:solidFill>
            <a:srgbClr val="005A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6" r:id="rId3"/>
    <p:sldLayoutId id="2147483672" r:id="rId4"/>
    <p:sldLayoutId id="2147483673" r:id="rId5"/>
    <p:sldLayoutId id="2147483674" r:id="rId6"/>
    <p:sldLayoutId id="2147483675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15A7C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rgbClr val="343741"/>
          </a:solidFill>
          <a:latin typeface="Open Sans Semibold" panose="020B0606030504020204" pitchFamily="34" charset="0"/>
          <a:ea typeface="Open Sans Semibold" panose="020B0606030504020204" pitchFamily="34" charset="0"/>
          <a:cs typeface="Open Sans Semibold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04957794-55F9-3769-EB78-361ABBD6AA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anchor="b">
            <a:normAutofit/>
          </a:bodyPr>
          <a:lstStyle/>
          <a:p>
            <a:r>
              <a:rPr lang="en-US" dirty="0"/>
              <a:t>JNCIS-ENT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3FBFBEAA-A8B9-6495-92A4-2025DFF860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7073900" cy="1655762"/>
          </a:xfrm>
        </p:spPr>
        <p:txBody>
          <a:bodyPr>
            <a:normAutofit/>
          </a:bodyPr>
          <a:lstStyle/>
          <a:p>
            <a:r>
              <a:rPr lang="en-US" b="0" dirty="0"/>
              <a:t>Intermediate System to Intermediate System (IS-IS)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72F6CC-FA65-1BBE-9469-1B7F27669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10312"/>
            <a:ext cx="315548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3D1C561-8755-4204-8855-F23ADD78FEEF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05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4C1B5B9-01D7-BB48-8947-D12C18194C11}"/>
              </a:ext>
            </a:extLst>
          </p:cNvPr>
          <p:cNvSpPr/>
          <p:nvPr/>
        </p:nvSpPr>
        <p:spPr>
          <a:xfrm>
            <a:off x="0" y="3448685"/>
            <a:ext cx="12192000" cy="110247"/>
          </a:xfrm>
          <a:prstGeom prst="rect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EC3C17-94E3-EA47-8FF7-22232238AF61}"/>
              </a:ext>
            </a:extLst>
          </p:cNvPr>
          <p:cNvSpPr txBox="1"/>
          <p:nvPr/>
        </p:nvSpPr>
        <p:spPr>
          <a:xfrm>
            <a:off x="2812913" y="3715846"/>
            <a:ext cx="8199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Multi-level and multi-area IS-IS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A32C12-4B0D-2F4B-8A35-F4F47BAB4D03}"/>
              </a:ext>
            </a:extLst>
          </p:cNvPr>
          <p:cNvSpPr/>
          <p:nvPr/>
        </p:nvSpPr>
        <p:spPr>
          <a:xfrm>
            <a:off x="0" y="-17090"/>
            <a:ext cx="12192000" cy="6160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338D507-3451-954E-A9EC-0EB6DFFE9EB7}"/>
              </a:ext>
            </a:extLst>
          </p:cNvPr>
          <p:cNvSpPr/>
          <p:nvPr/>
        </p:nvSpPr>
        <p:spPr>
          <a:xfrm>
            <a:off x="401262" y="2482270"/>
            <a:ext cx="1985297" cy="1985297"/>
          </a:xfrm>
          <a:prstGeom prst="ellipse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B179AA-C775-B743-89F9-9CEED84C7A53}"/>
              </a:ext>
            </a:extLst>
          </p:cNvPr>
          <p:cNvSpPr/>
          <p:nvPr/>
        </p:nvSpPr>
        <p:spPr>
          <a:xfrm>
            <a:off x="403036" y="2813199"/>
            <a:ext cx="19835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cap="all" dirty="0">
                <a:solidFill>
                  <a:schemeClr val="bg1"/>
                </a:solidFill>
                <a:latin typeface="Roboto Slab" pitchFamily="2" charset="0"/>
                <a:ea typeface="Roboto Slab" pitchFamily="2" charset="0"/>
                <a:cs typeface="Open Sans Semibold" panose="020B0606030504020204" pitchFamily="34" charset="0"/>
              </a:rPr>
              <a:t>4</a:t>
            </a:r>
            <a:endParaRPr lang="en-US" sz="6000" b="1" cap="all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Open Sans Semibold" panose="020B0606030504020204" pitchFamily="34" charset="0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1F96139-5015-294A-8C10-A591543DB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6559" y="2695074"/>
            <a:ext cx="9805441" cy="863858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9ACE"/>
                </a:solidFill>
              </a:rPr>
              <a:t>IS-IS Scalability</a:t>
            </a:r>
          </a:p>
        </p:txBody>
      </p:sp>
    </p:spTree>
    <p:extLst>
      <p:ext uri="{BB962C8B-B14F-4D97-AF65-F5344CB8AC3E}">
        <p14:creationId xmlns:p14="http://schemas.microsoft.com/office/powerpoint/2010/main" val="80859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Multi-Level IS-IS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690688"/>
            <a:ext cx="8598574" cy="3049865"/>
          </a:xfrm>
        </p:spPr>
        <p:txBody>
          <a:bodyPr>
            <a:normAutofit/>
          </a:bodyPr>
          <a:lstStyle/>
          <a:p>
            <a:r>
              <a:rPr lang="en-US" dirty="0"/>
              <a:t>L1 routers will not form an adjacency with an L2 router</a:t>
            </a:r>
          </a:p>
          <a:p>
            <a:pPr lvl="1"/>
            <a:r>
              <a:rPr lang="en-US" dirty="0"/>
              <a:t>Similarly, L2 routers will not form an adjacency with an L1 router</a:t>
            </a:r>
          </a:p>
          <a:p>
            <a:r>
              <a:rPr lang="en-US" dirty="0"/>
              <a:t>For L1 adjacencies to form, the configured area ID must be identical</a:t>
            </a:r>
          </a:p>
          <a:p>
            <a:r>
              <a:rPr lang="en-US" dirty="0"/>
              <a:t>For L2 adjacencies, the area ID may be the same or different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5CB356-BD58-62B9-5D18-95B5158E4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9586" y="421564"/>
            <a:ext cx="3361293" cy="629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65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Why Use Multi-Level?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690688"/>
            <a:ext cx="8598574" cy="3049865"/>
          </a:xfrm>
        </p:spPr>
        <p:txBody>
          <a:bodyPr>
            <a:normAutofit/>
          </a:bodyPr>
          <a:lstStyle/>
          <a:p>
            <a:r>
              <a:rPr lang="en-US" dirty="0"/>
              <a:t>Much like OSPF, multi-level IS-IS is primarily used to limit the size of LSDBs</a:t>
            </a:r>
          </a:p>
          <a:p>
            <a:pPr lvl="1"/>
            <a:r>
              <a:rPr lang="en-US" dirty="0"/>
              <a:t>No LSPs flood from L2 to L1 by default and may be allowed selectively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Can limit the impact of flapping links or malfunctioning devices</a:t>
            </a:r>
          </a:p>
          <a:p>
            <a:pPr lvl="1"/>
            <a:r>
              <a:rPr lang="en-US" dirty="0"/>
              <a:t>Since the LSPs will not flood from L2 to L1, L1 areas are shielded from rapid changes to the network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5CB356-BD58-62B9-5D18-95B5158E4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9586" y="421564"/>
            <a:ext cx="3361293" cy="629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545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Level 2 Attached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8553217" cy="3390950"/>
          </a:xfrm>
        </p:spPr>
        <p:txBody>
          <a:bodyPr>
            <a:normAutofit/>
          </a:bodyPr>
          <a:lstStyle/>
          <a:p>
            <a:r>
              <a:rPr lang="en-US" dirty="0"/>
              <a:t>Different LSPs for L1 and L2, an L1/L2 router will send both types depending on adjacency</a:t>
            </a:r>
          </a:p>
          <a:p>
            <a:r>
              <a:rPr lang="en-US" dirty="0"/>
              <a:t>An L1/L2 router will set the attached bit in L1 LSPs it originates</a:t>
            </a:r>
          </a:p>
          <a:p>
            <a:pPr lvl="2"/>
            <a:r>
              <a:rPr lang="en-US" dirty="0"/>
              <a:t>There are 4 bits in the LSP frame format dedicated as ATT</a:t>
            </a:r>
          </a:p>
          <a:p>
            <a:pPr lvl="2"/>
            <a:r>
              <a:rPr lang="en-US" dirty="0"/>
              <a:t>Depending which one is set determines the metric type to be used</a:t>
            </a:r>
          </a:p>
          <a:p>
            <a:pPr lvl="3"/>
            <a:r>
              <a:rPr lang="en-US" dirty="0"/>
              <a:t>Bit 4: default metric</a:t>
            </a:r>
          </a:p>
          <a:p>
            <a:pPr lvl="3"/>
            <a:r>
              <a:rPr lang="en-US" dirty="0"/>
              <a:t>Bit 5: delay metric</a:t>
            </a:r>
          </a:p>
          <a:p>
            <a:pPr lvl="3"/>
            <a:r>
              <a:rPr lang="en-US" dirty="0"/>
              <a:t>Bit 6: expanse metric</a:t>
            </a:r>
          </a:p>
          <a:p>
            <a:pPr lvl="3"/>
            <a:r>
              <a:rPr lang="en-US" dirty="0"/>
              <a:t>Bit 7: error metric</a:t>
            </a:r>
          </a:p>
          <a:p>
            <a:r>
              <a:rPr lang="en-US" dirty="0"/>
              <a:t>L1 routers that receive an LSP with the attached bit set will generate a default route towards the originating router.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293B00-E845-EDBB-8B7A-6B72BB5BE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7306" y="0"/>
            <a:ext cx="33024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602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L2 Route Leaking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8428031" cy="2073778"/>
          </a:xfrm>
        </p:spPr>
        <p:txBody>
          <a:bodyPr>
            <a:normAutofit/>
          </a:bodyPr>
          <a:lstStyle/>
          <a:p>
            <a:r>
              <a:rPr lang="en-US" b="0" dirty="0"/>
              <a:t>By default, routers will not flood L2 LSPs into L1 areas</a:t>
            </a:r>
            <a:endParaRPr lang="en-US" dirty="0"/>
          </a:p>
          <a:p>
            <a:pPr lvl="1"/>
            <a:r>
              <a:rPr lang="en-US" dirty="0"/>
              <a:t>This can cause sub-optimal routing as the L1 router will always pick the metrically closest L2 router to reach a destination outside its area</a:t>
            </a:r>
          </a:p>
          <a:p>
            <a:r>
              <a:rPr lang="en-US" dirty="0"/>
              <a:t>L1 LSPs are always flooded into L2 areas</a:t>
            </a:r>
          </a:p>
          <a:p>
            <a:pPr lvl="1"/>
            <a:r>
              <a:rPr lang="en-US" dirty="0"/>
              <a:t>The backbone area must maintain full connectivity to all destinations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D34E1D-07B1-C30F-B32D-D981701AB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4162" y="364671"/>
            <a:ext cx="3382952" cy="633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589785"/>
      </p:ext>
    </p:extLst>
  </p:cSld>
  <p:clrMapOvr>
    <a:masterClrMapping/>
  </p:clrMapOvr>
</p:sld>
</file>

<file path=ppt/theme/theme1.xml><?xml version="1.0" encoding="utf-8"?>
<a:theme xmlns:a="http://schemas.openxmlformats.org/drawingml/2006/main" name="InfoSec Institute">
  <a:themeElements>
    <a:clrScheme name="InfoSec Institute 1">
      <a:dk1>
        <a:srgbClr val="333641"/>
      </a:dk1>
      <a:lt1>
        <a:srgbClr val="FFFFFF"/>
      </a:lt1>
      <a:dk2>
        <a:srgbClr val="858891"/>
      </a:dk2>
      <a:lt2>
        <a:srgbClr val="F0F2F1"/>
      </a:lt2>
      <a:accent1>
        <a:srgbClr val="00A4B8"/>
      </a:accent1>
      <a:accent2>
        <a:srgbClr val="58B846"/>
      </a:accent2>
      <a:accent3>
        <a:srgbClr val="FFD500"/>
      </a:accent3>
      <a:accent4>
        <a:srgbClr val="F58025"/>
      </a:accent4>
      <a:accent5>
        <a:srgbClr val="00A780"/>
      </a:accent5>
      <a:accent6>
        <a:srgbClr val="A2228E"/>
      </a:accent6>
      <a:hlink>
        <a:srgbClr val="005A7C"/>
      </a:hlink>
      <a:folHlink>
        <a:srgbClr val="00A4B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Sec Institute" id="{D0BA2A61-823F-DB45-9D22-8E45F7A1409F}" vid="{1161D25B-A639-B744-B661-5060476BF3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9" ma:contentTypeDescription="Create a new document." ma:contentTypeScope="" ma:versionID="0f295b4eaac5758ed5fac4959b75d881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57dd884e41ecc57e715e77a3a1c4b2cc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EAD8643B-8669-4705-A6D9-8D7B442716E1}"/>
</file>

<file path=customXml/itemProps2.xml><?xml version="1.0" encoding="utf-8"?>
<ds:datastoreItem xmlns:ds="http://schemas.openxmlformats.org/officeDocument/2006/customXml" ds:itemID="{CEEE5DDE-D283-47D6-A5C6-18C2FF51F610}"/>
</file>

<file path=customXml/itemProps3.xml><?xml version="1.0" encoding="utf-8"?>
<ds:datastoreItem xmlns:ds="http://schemas.openxmlformats.org/officeDocument/2006/customXml" ds:itemID="{11BEE486-0A8C-4DD2-8AF0-6EADA6300758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15194</TotalTime>
  <Words>297</Words>
  <Application>Microsoft Office PowerPoint</Application>
  <PresentationFormat>Widescreen</PresentationFormat>
  <Paragraphs>37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Open Sans</vt:lpstr>
      <vt:lpstr>Open Sans Semibold</vt:lpstr>
      <vt:lpstr>Roboto Slab</vt:lpstr>
      <vt:lpstr>InfoSec Institute</vt:lpstr>
      <vt:lpstr>JNCIS-ENT</vt:lpstr>
      <vt:lpstr>IS-IS Scalability</vt:lpstr>
      <vt:lpstr>Multi-Level IS-IS</vt:lpstr>
      <vt:lpstr>Why Use Multi-Level?</vt:lpstr>
      <vt:lpstr>Level 2 Attached</vt:lpstr>
      <vt:lpstr>L2 Route Leaking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Waller</dc:creator>
  <cp:lastModifiedBy>Ben Jacobson</cp:lastModifiedBy>
  <cp:revision>118</cp:revision>
  <dcterms:created xsi:type="dcterms:W3CDTF">2019-02-27T16:42:59Z</dcterms:created>
  <dcterms:modified xsi:type="dcterms:W3CDTF">2023-03-07T01:41:16Z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

<file path=docProps/thumbnail.jpeg>
</file>